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66" r:id="rId5"/>
    <p:sldId id="267" r:id="rId6"/>
    <p:sldId id="260" r:id="rId7"/>
    <p:sldId id="271" r:id="rId8"/>
    <p:sldId id="265" r:id="rId9"/>
  </p:sldIdLst>
  <p:sldSz cx="18288000" cy="10287000"/>
  <p:notesSz cx="6858000" cy="9144000"/>
  <p:embeddedFontLst>
    <p:embeddedFont>
      <p:font typeface="Boston Angel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BDF"/>
    <a:srgbClr val="F4F3EC"/>
    <a:srgbClr val="E6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017BA-0FAE-4E40-92D3-9B0DF48D60F2}" v="866" dt="2024-11-19T11:56:56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78" y="54"/>
      </p:cViewPr>
      <p:guideLst>
        <p:guide orient="horz" pos="216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79591-986D-4C27-997F-584A34917F2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4F690-AC5A-4C70-9C40-230FF006C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40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4F690-AC5A-4C70-9C40-230FF006C1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8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7878" y="-185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68052" b="-9725"/>
            </a:stretch>
          </a:blipFill>
        </p:spPr>
      </p:sp>
      <p:sp>
        <p:nvSpPr>
          <p:cNvPr id="4" name="Freeform 4"/>
          <p:cNvSpPr/>
          <p:nvPr/>
        </p:nvSpPr>
        <p:spPr>
          <a:xfrm rot="-793898">
            <a:off x="14119275" y="6670887"/>
            <a:ext cx="5719266" cy="4332344"/>
          </a:xfrm>
          <a:custGeom>
            <a:avLst/>
            <a:gdLst/>
            <a:ahLst/>
            <a:cxnLst/>
            <a:rect l="l" t="t" r="r" b="b"/>
            <a:pathLst>
              <a:path w="5719266" h="4332344">
                <a:moveTo>
                  <a:pt x="0" y="0"/>
                </a:moveTo>
                <a:lnTo>
                  <a:pt x="5719267" y="0"/>
                </a:lnTo>
                <a:lnTo>
                  <a:pt x="5719267" y="4332345"/>
                </a:lnTo>
                <a:lnTo>
                  <a:pt x="0" y="4332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63146">
            <a:off x="-1419967" y="-685409"/>
            <a:ext cx="5719266" cy="4332344"/>
          </a:xfrm>
          <a:custGeom>
            <a:avLst/>
            <a:gdLst/>
            <a:ahLst/>
            <a:cxnLst/>
            <a:rect l="l" t="t" r="r" b="b"/>
            <a:pathLst>
              <a:path w="5719266" h="4332344">
                <a:moveTo>
                  <a:pt x="0" y="0"/>
                </a:moveTo>
                <a:lnTo>
                  <a:pt x="5719266" y="0"/>
                </a:lnTo>
                <a:lnTo>
                  <a:pt x="5719266" y="4332344"/>
                </a:lnTo>
                <a:lnTo>
                  <a:pt x="0" y="4332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1540" y="3138834"/>
            <a:ext cx="15829163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i="1" dirty="0" err="1">
                <a:solidFill>
                  <a:srgbClr val="1B1B62"/>
                </a:solidFill>
                <a:latin typeface="Boston Angel"/>
              </a:rPr>
              <a:t>Pertemuan</a:t>
            </a:r>
            <a:r>
              <a:rPr lang="en-US" sz="6000" i="1" dirty="0">
                <a:solidFill>
                  <a:srgbClr val="1B1B62"/>
                </a:solidFill>
                <a:latin typeface="Boston Angel"/>
              </a:rPr>
              <a:t> 7</a:t>
            </a:r>
          </a:p>
          <a:p>
            <a:pPr algn="ctr"/>
            <a:r>
              <a:rPr lang="en-US" sz="10000" i="1" dirty="0" err="1">
                <a:solidFill>
                  <a:srgbClr val="1B1B62"/>
                </a:solidFill>
                <a:latin typeface="Boston Angel"/>
              </a:rPr>
              <a:t>Konsep</a:t>
            </a:r>
            <a:r>
              <a:rPr lang="en-US" sz="10000" i="1" dirty="0">
                <a:solidFill>
                  <a:srgbClr val="1B1B62"/>
                </a:solidFill>
                <a:latin typeface="Boston Angel"/>
              </a:rPr>
              <a:t> Virtual Reality (VR) dan Augmented Reality (AR)</a:t>
            </a:r>
          </a:p>
        </p:txBody>
      </p:sp>
      <p:sp>
        <p:nvSpPr>
          <p:cNvPr id="7" name="Freeform 7"/>
          <p:cNvSpPr/>
          <p:nvPr/>
        </p:nvSpPr>
        <p:spPr>
          <a:xfrm>
            <a:off x="-2128940" y="5819114"/>
            <a:ext cx="5162006" cy="3439186"/>
          </a:xfrm>
          <a:custGeom>
            <a:avLst/>
            <a:gdLst/>
            <a:ahLst/>
            <a:cxnLst/>
            <a:rect l="l" t="t" r="r" b="b"/>
            <a:pathLst>
              <a:path w="5162006" h="3439186">
                <a:moveTo>
                  <a:pt x="0" y="0"/>
                </a:moveTo>
                <a:lnTo>
                  <a:pt x="5162006" y="0"/>
                </a:lnTo>
                <a:lnTo>
                  <a:pt x="5162006" y="3439186"/>
                </a:lnTo>
                <a:lnTo>
                  <a:pt x="0" y="3439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87796" y="-238830"/>
            <a:ext cx="5162006" cy="3439186"/>
          </a:xfrm>
          <a:custGeom>
            <a:avLst/>
            <a:gdLst/>
            <a:ahLst/>
            <a:cxnLst/>
            <a:rect l="l" t="t" r="r" b="b"/>
            <a:pathLst>
              <a:path w="5162006" h="3439186">
                <a:moveTo>
                  <a:pt x="0" y="0"/>
                </a:moveTo>
                <a:lnTo>
                  <a:pt x="5162006" y="0"/>
                </a:lnTo>
                <a:lnTo>
                  <a:pt x="5162006" y="3439186"/>
                </a:lnTo>
                <a:lnTo>
                  <a:pt x="0" y="3439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2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2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05400" y="748028"/>
            <a:ext cx="8077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200" dirty="0" err="1">
                <a:solidFill>
                  <a:srgbClr val="002060"/>
                </a:solidFill>
                <a:latin typeface="Boston Angel"/>
              </a:rPr>
              <a:t>Pengertian</a:t>
            </a:r>
            <a:r>
              <a:rPr lang="en-US" sz="7200" dirty="0">
                <a:solidFill>
                  <a:srgbClr val="002060"/>
                </a:solidFill>
                <a:latin typeface="Boston Angel"/>
              </a:rPr>
              <a:t> &amp; </a:t>
            </a:r>
            <a:r>
              <a:rPr lang="en-US" sz="7200" dirty="0" err="1">
                <a:solidFill>
                  <a:srgbClr val="002060"/>
                </a:solidFill>
                <a:latin typeface="Boston Angel"/>
              </a:rPr>
              <a:t>Ilustrasi</a:t>
            </a:r>
            <a:endParaRPr lang="en-US" sz="7200" dirty="0">
              <a:solidFill>
                <a:srgbClr val="002060"/>
              </a:solidFill>
              <a:latin typeface="Boston Ang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F3317C-8AA2-4919-9A4B-BF2C65F4C889}"/>
              </a:ext>
            </a:extLst>
          </p:cNvPr>
          <p:cNvSpPr/>
          <p:nvPr/>
        </p:nvSpPr>
        <p:spPr>
          <a:xfrm>
            <a:off x="432391" y="2170094"/>
            <a:ext cx="8458200" cy="7170774"/>
          </a:xfrm>
          <a:prstGeom prst="roundRect">
            <a:avLst/>
          </a:prstGeom>
          <a:solidFill>
            <a:srgbClr val="F4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1035D6-5BF9-4687-A702-0E83301B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30" y="2663626"/>
            <a:ext cx="3008313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Boston Angel" panose="020B0604020202020204" charset="0"/>
              </a:rPr>
              <a:t>Virtual Reality (VR)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39E5A9-B4AC-49BE-A67B-F87B3617D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330" y="4076700"/>
            <a:ext cx="3168670" cy="4691063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Virtual Reality (VR)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adalah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yang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menciptakan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lingkungan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digital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tiga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dimensi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yang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bisa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dirasakan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diinteraksikan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oleh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pengguna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seolah-olah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berada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di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dalamnya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. </a:t>
            </a:r>
          </a:p>
        </p:txBody>
      </p:sp>
      <p:pic>
        <p:nvPicPr>
          <p:cNvPr id="1026" name="Picture 2" descr="Oculus Rift + Touch Virtual Reality System">
            <a:extLst>
              <a:ext uri="{FF2B5EF4-FFF2-40B4-BE49-F238E27FC236}">
                <a16:creationId xmlns:a16="http://schemas.microsoft.com/office/drawing/2014/main" id="{02BBB703-DFB6-4710-A317-68A386797F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38" y="3858721"/>
            <a:ext cx="4284000" cy="400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5"/>
          <p:cNvSpPr/>
          <p:nvPr/>
        </p:nvSpPr>
        <p:spPr>
          <a:xfrm flipH="1">
            <a:off x="-404035" y="-495300"/>
            <a:ext cx="3577855" cy="3319211"/>
          </a:xfrm>
          <a:custGeom>
            <a:avLst/>
            <a:gdLst/>
            <a:ahLst/>
            <a:cxnLst/>
            <a:rect l="l" t="t" r="r" b="b"/>
            <a:pathLst>
              <a:path w="8331670" h="8290011">
                <a:moveTo>
                  <a:pt x="8331670" y="0"/>
                </a:moveTo>
                <a:lnTo>
                  <a:pt x="0" y="0"/>
                </a:lnTo>
                <a:lnTo>
                  <a:pt x="0" y="8290012"/>
                </a:lnTo>
                <a:lnTo>
                  <a:pt x="8331670" y="8290012"/>
                </a:lnTo>
                <a:lnTo>
                  <a:pt x="833167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6342182-F82E-49E0-AD27-934C5BD38E3C}"/>
              </a:ext>
            </a:extLst>
          </p:cNvPr>
          <p:cNvSpPr/>
          <p:nvPr/>
        </p:nvSpPr>
        <p:spPr>
          <a:xfrm>
            <a:off x="9653348" y="2170094"/>
            <a:ext cx="8458200" cy="7170774"/>
          </a:xfrm>
          <a:prstGeom prst="roundRect">
            <a:avLst/>
          </a:prstGeom>
          <a:solidFill>
            <a:srgbClr val="F4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8" name="Title 10">
            <a:extLst>
              <a:ext uri="{FF2B5EF4-FFF2-40B4-BE49-F238E27FC236}">
                <a16:creationId xmlns:a16="http://schemas.microsoft.com/office/drawing/2014/main" id="{21DE0EC7-19C3-457A-88DF-B00AC24DF552}"/>
              </a:ext>
            </a:extLst>
          </p:cNvPr>
          <p:cNvSpPr txBox="1">
            <a:spLocks/>
          </p:cNvSpPr>
          <p:nvPr/>
        </p:nvSpPr>
        <p:spPr>
          <a:xfrm>
            <a:off x="10351605" y="2700337"/>
            <a:ext cx="3008313" cy="116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2060"/>
                </a:solidFill>
                <a:latin typeface="Boston Angel" panose="020B0604020202020204" charset="0"/>
              </a:rPr>
              <a:t>Augmented Reality (AR)</a:t>
            </a:r>
          </a:p>
        </p:txBody>
      </p:sp>
      <p:pic>
        <p:nvPicPr>
          <p:cNvPr id="1030" name="Picture 6" descr="Microsoft Hololens 2 Ar Development Edition">
            <a:extLst>
              <a:ext uri="{FF2B5EF4-FFF2-40B4-BE49-F238E27FC236}">
                <a16:creationId xmlns:a16="http://schemas.microsoft.com/office/drawing/2014/main" id="{1A1F49AB-C0C3-45D6-8603-6BA37ED08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0" y="3829481"/>
            <a:ext cx="3852000" cy="38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EDB3CC43-2017-44D6-B6CD-65233034BBE1}"/>
              </a:ext>
            </a:extLst>
          </p:cNvPr>
          <p:cNvSpPr txBox="1">
            <a:spLocks/>
          </p:cNvSpPr>
          <p:nvPr/>
        </p:nvSpPr>
        <p:spPr>
          <a:xfrm>
            <a:off x="9771274" y="4000500"/>
            <a:ext cx="4284001" cy="6802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b="1" dirty="0">
                <a:solidFill>
                  <a:srgbClr val="002060"/>
                </a:solidFill>
                <a:latin typeface="DM Sans" panose="020B0604020202020204" charset="0"/>
              </a:rPr>
              <a:t>Augmented Reality (AR)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adalah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yang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menggabungkan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elemen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digital (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gambar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suara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atau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data)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secara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langsung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. AR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memperkaya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pengalaman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menambahkan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lapisan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informasi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digital yang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bisa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dilihat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atau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didengar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oleh     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pengguna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1" grpId="0"/>
      <p:bldP spid="13" grpId="0" build="p"/>
      <p:bldP spid="22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717" y="-38100"/>
            <a:ext cx="18284283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59126" b="-1865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78000" y="-561093"/>
            <a:ext cx="4336421" cy="2841478"/>
          </a:xfrm>
          <a:custGeom>
            <a:avLst/>
            <a:gdLst/>
            <a:ahLst/>
            <a:cxnLst/>
            <a:rect l="l" t="t" r="r" b="b"/>
            <a:pathLst>
              <a:path w="5778142" h="3654675">
                <a:moveTo>
                  <a:pt x="0" y="0"/>
                </a:moveTo>
                <a:lnTo>
                  <a:pt x="5778142" y="0"/>
                </a:lnTo>
                <a:lnTo>
                  <a:pt x="5778142" y="3654675"/>
                </a:lnTo>
                <a:lnTo>
                  <a:pt x="0" y="3654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8750" y="419100"/>
            <a:ext cx="136684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002060"/>
                </a:solidFill>
                <a:latin typeface="Boston Angel"/>
              </a:rPr>
              <a:t>Sejarah </a:t>
            </a:r>
            <a:r>
              <a:rPr lang="en-US" sz="8000" dirty="0" err="1">
                <a:solidFill>
                  <a:srgbClr val="002060"/>
                </a:solidFill>
                <a:latin typeface="Boston Angel"/>
              </a:rPr>
              <a:t>Singkat</a:t>
            </a:r>
            <a:r>
              <a:rPr lang="en-US" sz="8000" dirty="0">
                <a:solidFill>
                  <a:srgbClr val="002060"/>
                </a:solidFill>
                <a:latin typeface="Boston Angel"/>
              </a:rPr>
              <a:t> VR &amp; AR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ABDAA96-CE8C-4EE7-8794-6B5975AAC4CE}"/>
              </a:ext>
            </a:extLst>
          </p:cNvPr>
          <p:cNvSpPr/>
          <p:nvPr/>
        </p:nvSpPr>
        <p:spPr>
          <a:xfrm>
            <a:off x="838200" y="2141949"/>
            <a:ext cx="9220200" cy="678739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2C65F-A53C-4325-941C-57E7ABDD16A1}"/>
              </a:ext>
            </a:extLst>
          </p:cNvPr>
          <p:cNvSpPr txBox="1"/>
          <p:nvPr/>
        </p:nvSpPr>
        <p:spPr>
          <a:xfrm>
            <a:off x="969350" y="2642265"/>
            <a:ext cx="621003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1960  :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Konsep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VR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pertama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kali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muncul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DM Sans" panose="020B0604020202020204" charset="0"/>
              </a:rPr>
              <a:t>Sensorama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 (1962)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1965 : 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Ivan Sutherland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menciptakan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headset VR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pertama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1980 : 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Jaron Lanier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mengenalkan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istiah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“Visual Reality” dan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mulai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mengembangkannya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1990 :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VR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digunakan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insdutri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hiburan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pelatihan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, dan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simulasi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2010 : 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Oculus Rift (2012) 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dan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perangkat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lainnya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sudah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mulai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digunakan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31508B87-629E-494B-A7BC-9678FB6203F1}"/>
              </a:ext>
            </a:extLst>
          </p:cNvPr>
          <p:cNvSpPr/>
          <p:nvPr/>
        </p:nvSpPr>
        <p:spPr>
          <a:xfrm>
            <a:off x="8416826" y="2095500"/>
            <a:ext cx="9220200" cy="678739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C8A201-4A22-41B5-B7C6-83E9F69C78C2}"/>
              </a:ext>
            </a:extLst>
          </p:cNvPr>
          <p:cNvSpPr txBox="1"/>
          <p:nvPr/>
        </p:nvSpPr>
        <p:spPr>
          <a:xfrm>
            <a:off x="8658410" y="2642265"/>
            <a:ext cx="58195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1968 : 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Ivan Sutherland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menambahkan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elemen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digital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ke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1990 : 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Tom </a:t>
            </a:r>
            <a:r>
              <a:rPr lang="en-US" sz="2800" b="1" dirty="0" err="1">
                <a:solidFill>
                  <a:srgbClr val="002060"/>
                </a:solidFill>
                <a:latin typeface="DM Sans" panose="020B0604020202020204" charset="0"/>
              </a:rPr>
              <a:t>Caudell</a:t>
            </a:r>
            <a:r>
              <a:rPr lang="en-US" sz="28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mengembangkan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AR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untuk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menampilkan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informasi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tambahan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2000 :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Kombinasi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AR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perangkat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mobile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2010 :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Aplikasi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AR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seperti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Pokemon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GO dan platform lain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mulai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populer</a:t>
            </a:r>
            <a:endParaRPr lang="en-US" sz="2800" dirty="0">
              <a:solidFill>
                <a:srgbClr val="002060"/>
              </a:solidFill>
              <a:latin typeface="DM Sans" panose="020B0604020202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3C1BF4-7F94-4B48-A676-E567FEFDC248}"/>
              </a:ext>
            </a:extLst>
          </p:cNvPr>
          <p:cNvSpPr txBox="1"/>
          <p:nvPr/>
        </p:nvSpPr>
        <p:spPr>
          <a:xfrm>
            <a:off x="1113811" y="9190516"/>
            <a:ext cx="15878789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sv-SE" sz="2600" dirty="0">
                <a:solidFill>
                  <a:srgbClr val="002060"/>
                </a:solidFill>
                <a:latin typeface="DM Sans" panose="020B0604020202020204" charset="0"/>
              </a:rPr>
              <a:t>Catatan :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Seiring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perkembangan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baik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VR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maupun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AR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diperkirakan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akan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semakin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menyatu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kehidupan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sehari-hari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membuka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peluang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baru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di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berbagai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DM Sans" panose="020B0604020202020204" charset="0"/>
              </a:rPr>
              <a:t>industri</a:t>
            </a:r>
            <a:r>
              <a:rPr lang="en-US" sz="2600" dirty="0">
                <a:solidFill>
                  <a:srgbClr val="002060"/>
                </a:solidFill>
                <a:latin typeface="DM Sans" panose="020B0604020202020204" charset="0"/>
              </a:rPr>
              <a:t>.</a:t>
            </a:r>
          </a:p>
        </p:txBody>
      </p:sp>
      <p:pic>
        <p:nvPicPr>
          <p:cNvPr id="2054" name="Picture 6" descr="Kecerdasan Buatan Vs Manusia: Siapa yang Akan Menang? - Ratu AI">
            <a:extLst>
              <a:ext uri="{FF2B5EF4-FFF2-40B4-BE49-F238E27FC236}">
                <a16:creationId xmlns:a16="http://schemas.microsoft.com/office/drawing/2014/main" id="{C3E7D758-7247-4E0B-9CA9-C465B2EC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316" y="4160519"/>
            <a:ext cx="3345787" cy="222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itle 10">
            <a:extLst>
              <a:ext uri="{FF2B5EF4-FFF2-40B4-BE49-F238E27FC236}">
                <a16:creationId xmlns:a16="http://schemas.microsoft.com/office/drawing/2014/main" id="{A17F8B34-A8A8-4A58-824D-9E95C5ED09D9}"/>
              </a:ext>
            </a:extLst>
          </p:cNvPr>
          <p:cNvSpPr txBox="1">
            <a:spLocks/>
          </p:cNvSpPr>
          <p:nvPr/>
        </p:nvSpPr>
        <p:spPr>
          <a:xfrm>
            <a:off x="1993287" y="1684263"/>
            <a:ext cx="4162155" cy="8954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Boston Angel" panose="020B0604020202020204" charset="0"/>
              </a:rPr>
              <a:t>Virtual Reality (VR)</a:t>
            </a:r>
          </a:p>
        </p:txBody>
      </p:sp>
      <p:sp>
        <p:nvSpPr>
          <p:cNvPr id="52" name="Title 10">
            <a:extLst>
              <a:ext uri="{FF2B5EF4-FFF2-40B4-BE49-F238E27FC236}">
                <a16:creationId xmlns:a16="http://schemas.microsoft.com/office/drawing/2014/main" id="{E32E9101-DD32-4899-A507-BE7779C92AE9}"/>
              </a:ext>
            </a:extLst>
          </p:cNvPr>
          <p:cNvSpPr txBox="1">
            <a:spLocks/>
          </p:cNvSpPr>
          <p:nvPr/>
        </p:nvSpPr>
        <p:spPr>
          <a:xfrm>
            <a:off x="9487127" y="1624531"/>
            <a:ext cx="4162155" cy="8954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Boston Angel" panose="020B0604020202020204" charset="0"/>
              </a:rPr>
              <a:t>Augmented Reality (AR)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8" grpId="0"/>
      <p:bldP spid="45" grpId="0" animBg="1"/>
      <p:bldP spid="46" grpId="0"/>
      <p:bldP spid="47" grpId="0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46DBA-B85E-4020-B1A7-1F00AC3ECBFC}"/>
              </a:ext>
            </a:extLst>
          </p:cNvPr>
          <p:cNvSpPr txBox="1"/>
          <p:nvPr/>
        </p:nvSpPr>
        <p:spPr>
          <a:xfrm flipH="1">
            <a:off x="791925" y="7831425"/>
            <a:ext cx="1297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58C63-4DF8-4448-94E5-DCBF0033BD8B}"/>
              </a:ext>
            </a:extLst>
          </p:cNvPr>
          <p:cNvSpPr txBox="1"/>
          <p:nvPr/>
        </p:nvSpPr>
        <p:spPr>
          <a:xfrm flipH="1">
            <a:off x="2214612" y="7831425"/>
            <a:ext cx="1506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1FC22-F7CE-4DD1-81D0-ABB8C0D5BB74}"/>
              </a:ext>
            </a:extLst>
          </p:cNvPr>
          <p:cNvSpPr txBox="1"/>
          <p:nvPr/>
        </p:nvSpPr>
        <p:spPr>
          <a:xfrm flipH="1">
            <a:off x="3420063" y="7831425"/>
            <a:ext cx="1031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06842-8E12-4017-A825-C5495EF01053}"/>
              </a:ext>
            </a:extLst>
          </p:cNvPr>
          <p:cNvSpPr txBox="1"/>
          <p:nvPr/>
        </p:nvSpPr>
        <p:spPr>
          <a:xfrm flipH="1">
            <a:off x="4568154" y="7831425"/>
            <a:ext cx="1506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D2DEE-5FB7-404F-A6AC-2C7BAD9F77D3}"/>
              </a:ext>
            </a:extLst>
          </p:cNvPr>
          <p:cNvSpPr txBox="1"/>
          <p:nvPr/>
        </p:nvSpPr>
        <p:spPr>
          <a:xfrm flipH="1">
            <a:off x="5936309" y="7831425"/>
            <a:ext cx="1506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7FB3B0-AF9B-4C37-A2FF-D5D9E4B1F952}"/>
              </a:ext>
            </a:extLst>
          </p:cNvPr>
          <p:cNvSpPr txBox="1"/>
          <p:nvPr/>
        </p:nvSpPr>
        <p:spPr>
          <a:xfrm flipH="1">
            <a:off x="7389628" y="7841432"/>
            <a:ext cx="1297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5BC29B-774B-4B27-A7B0-9B29B9BE7A4D}"/>
              </a:ext>
            </a:extLst>
          </p:cNvPr>
          <p:cNvSpPr txBox="1"/>
          <p:nvPr/>
        </p:nvSpPr>
        <p:spPr>
          <a:xfrm flipH="1">
            <a:off x="8761228" y="7841432"/>
            <a:ext cx="1297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A4210-C7E6-4279-A42E-235499B2F656}"/>
              </a:ext>
            </a:extLst>
          </p:cNvPr>
          <p:cNvSpPr txBox="1"/>
          <p:nvPr/>
        </p:nvSpPr>
        <p:spPr>
          <a:xfrm flipH="1">
            <a:off x="9999133" y="7831425"/>
            <a:ext cx="1297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F9E3BC6-3DF6-4449-AECF-22EF82D8EC1A}"/>
              </a:ext>
            </a:extLst>
          </p:cNvPr>
          <p:cNvSpPr/>
          <p:nvPr/>
        </p:nvSpPr>
        <p:spPr>
          <a:xfrm>
            <a:off x="457200" y="0"/>
            <a:ext cx="17373599" cy="7291800"/>
          </a:xfrm>
          <a:prstGeom prst="round2SameRect">
            <a:avLst/>
          </a:prstGeom>
          <a:solidFill>
            <a:srgbClr val="F4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845FB-79EB-4E8A-A5F9-FF7BC7814168}"/>
              </a:ext>
            </a:extLst>
          </p:cNvPr>
          <p:cNvSpPr txBox="1"/>
          <p:nvPr/>
        </p:nvSpPr>
        <p:spPr>
          <a:xfrm flipH="1">
            <a:off x="11277600" y="7887950"/>
            <a:ext cx="1297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2060"/>
                </a:solidFill>
                <a:latin typeface="Boston Angel" panose="020B0604020202020204" charset="0"/>
              </a:rPr>
              <a:t>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0661" y="330994"/>
            <a:ext cx="1086667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1B1B62"/>
                </a:solidFill>
                <a:latin typeface="Boston Angel"/>
              </a:rPr>
              <a:t>Masa </a:t>
            </a:r>
            <a:r>
              <a:rPr lang="en-US" sz="8000" dirty="0" err="1">
                <a:solidFill>
                  <a:srgbClr val="1B1B62"/>
                </a:solidFill>
                <a:latin typeface="Boston Angel"/>
              </a:rPr>
              <a:t>Depan</a:t>
            </a:r>
            <a:r>
              <a:rPr lang="en-US" sz="8000" dirty="0">
                <a:solidFill>
                  <a:srgbClr val="1B1B62"/>
                </a:solidFill>
                <a:latin typeface="Boston Angel"/>
              </a:rPr>
              <a:t> VR &amp; 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FF657F-9BC5-411A-86D9-EB7582EE6551}"/>
              </a:ext>
            </a:extLst>
          </p:cNvPr>
          <p:cNvSpPr txBox="1"/>
          <p:nvPr/>
        </p:nvSpPr>
        <p:spPr>
          <a:xfrm>
            <a:off x="1406053" y="1726942"/>
            <a:ext cx="154758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	Virtual Reality (VR) dan Augmented Reality (AR)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memiliki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potensi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besar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untuk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mengubah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cara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kita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berinteraksi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dunia,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baik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hiburan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pendidikan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maupun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berbagai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sektor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profesional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. VR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akan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menawarkan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pengalaman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yang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lebih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imersif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realistis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terutama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gaming,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pelatihan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dan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kolaborasi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jarak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jauh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.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Sementara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itu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AR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akan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memperkaya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informasi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digital yang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dapat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digunakan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e-commerce,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kesehatan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industri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dan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banyak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lagi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.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Kedua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ini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diperkirakan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akan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semakin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berkembang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terintegrasi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kehidupan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sehari-hari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membawa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kita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menuju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era di mana dunia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fisik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dan digital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semakin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menyatu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membuka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peluang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baru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untuk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inovasi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efisiensi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di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berbagai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DM Sans" panose="020B0604020202020204" charset="0"/>
              </a:rPr>
              <a:t>bidang</a:t>
            </a:r>
            <a:r>
              <a:rPr lang="en-US" sz="3200" dirty="0">
                <a:solidFill>
                  <a:srgbClr val="002060"/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33B1-30B1-4BC2-85B0-C6BF7F965C06}"/>
              </a:ext>
            </a:extLst>
          </p:cNvPr>
          <p:cNvSpPr txBox="1"/>
          <p:nvPr/>
        </p:nvSpPr>
        <p:spPr>
          <a:xfrm flipH="1">
            <a:off x="627305" y="7572192"/>
            <a:ext cx="1506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>
              <a:solidFill>
                <a:srgbClr val="002060"/>
              </a:solidFill>
              <a:latin typeface="Boston Ang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5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13" grpId="0" animBg="1"/>
      <p:bldP spid="31" grpId="0"/>
      <p:bldP spid="3" grpId="0"/>
      <p:bldP spid="37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531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5D01280-A628-4DEE-AF1E-87B7D7901F02}"/>
              </a:ext>
            </a:extLst>
          </p:cNvPr>
          <p:cNvSpPr/>
          <p:nvPr/>
        </p:nvSpPr>
        <p:spPr>
          <a:xfrm>
            <a:off x="205462" y="0"/>
            <a:ext cx="4572000" cy="365760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6F6075B4-A616-4AA1-AA44-7AC51CF9E41E}"/>
              </a:ext>
            </a:extLst>
          </p:cNvPr>
          <p:cNvSpPr/>
          <p:nvPr/>
        </p:nvSpPr>
        <p:spPr>
          <a:xfrm>
            <a:off x="13510540" y="-27422"/>
            <a:ext cx="4572000" cy="365760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28800" y="785715"/>
            <a:ext cx="13967738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 err="1">
                <a:solidFill>
                  <a:srgbClr val="002060"/>
                </a:solidFill>
                <a:latin typeface="Boston Angel"/>
              </a:rPr>
              <a:t>Perbedaan</a:t>
            </a:r>
            <a:r>
              <a:rPr lang="en-US" sz="6600" dirty="0">
                <a:solidFill>
                  <a:srgbClr val="002060"/>
                </a:solidFill>
                <a:latin typeface="Boston Angel"/>
              </a:rPr>
              <a:t> Cara </a:t>
            </a:r>
            <a:r>
              <a:rPr lang="en-US" sz="6600" dirty="0" err="1">
                <a:solidFill>
                  <a:srgbClr val="002060"/>
                </a:solidFill>
                <a:latin typeface="Boston Angel"/>
              </a:rPr>
              <a:t>Pengguna</a:t>
            </a:r>
            <a:r>
              <a:rPr lang="en-US" sz="6600" dirty="0">
                <a:solidFill>
                  <a:srgbClr val="002060"/>
                </a:solidFill>
                <a:latin typeface="Boston Angel"/>
              </a:rPr>
              <a:t> </a:t>
            </a:r>
            <a:r>
              <a:rPr lang="en-US" sz="6600" dirty="0" err="1">
                <a:solidFill>
                  <a:srgbClr val="002060"/>
                </a:solidFill>
                <a:latin typeface="Boston Angel"/>
              </a:rPr>
              <a:t>Berinteraksi</a:t>
            </a:r>
            <a:endParaRPr lang="en-US" sz="6600" dirty="0">
              <a:solidFill>
                <a:srgbClr val="002060"/>
              </a:solidFill>
              <a:latin typeface="Boston Ange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8682" y="2542791"/>
            <a:ext cx="16910636" cy="648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      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Perbedaan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utama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antara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Virtual Reality (VR) dan Augmented Reality (AR)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terletak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pada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cara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pengguna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berinteraksi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dunia yang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mereka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alami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. VR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menawarkan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pengalaman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sepenuhnya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imersif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mengisolasi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pengguna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dari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membawa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mereka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ke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lingkungan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digital yang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sepenuhnya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buatan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.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Pengguna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berinteraksi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objek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situasi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virtual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melalui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perangkat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seperti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headset VR dan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kontroler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.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Sementara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itu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, AR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menggabungkan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elemen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digital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memungkinkan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pengguna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untuk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melihat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informasi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atau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objek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virtual yang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diproyeksikan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di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atas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lingkungan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fisik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mereka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. AR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lebih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mengutamakan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interaksi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dengan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dunia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nyata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menggunakan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perangkat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seperti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smartphone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atau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kacamata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DM Sans" panose="020B0604020202020204" charset="0"/>
              </a:rPr>
              <a:t>pintar</a:t>
            </a:r>
            <a:r>
              <a:rPr lang="en-US" sz="4000" dirty="0">
                <a:solidFill>
                  <a:srgbClr val="002060"/>
                </a:solidFill>
                <a:latin typeface="DM Sans" panose="020B0604020202020204" charset="0"/>
              </a:rPr>
              <a:t>.</a:t>
            </a:r>
            <a:endParaRPr lang="en-US" sz="3600" dirty="0">
              <a:solidFill>
                <a:srgbClr val="002060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2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68518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5332" y="3062052"/>
            <a:ext cx="5090073" cy="5090073"/>
          </a:xfrm>
          <a:custGeom>
            <a:avLst/>
            <a:gdLst/>
            <a:ahLst/>
            <a:cxnLst/>
            <a:rect l="l" t="t" r="r" b="b"/>
            <a:pathLst>
              <a:path w="5090073" h="5090073">
                <a:moveTo>
                  <a:pt x="0" y="0"/>
                </a:moveTo>
                <a:lnTo>
                  <a:pt x="5090073" y="0"/>
                </a:lnTo>
                <a:lnTo>
                  <a:pt x="5090073" y="5090073"/>
                </a:lnTo>
                <a:lnTo>
                  <a:pt x="0" y="509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98964" y="3009900"/>
            <a:ext cx="5090073" cy="5090073"/>
          </a:xfrm>
          <a:custGeom>
            <a:avLst/>
            <a:gdLst/>
            <a:ahLst/>
            <a:cxnLst/>
            <a:rect l="l" t="t" r="r" b="b"/>
            <a:pathLst>
              <a:path w="5090073" h="5090073">
                <a:moveTo>
                  <a:pt x="0" y="0"/>
                </a:moveTo>
                <a:lnTo>
                  <a:pt x="5090072" y="0"/>
                </a:lnTo>
                <a:lnTo>
                  <a:pt x="5090072" y="5090073"/>
                </a:lnTo>
                <a:lnTo>
                  <a:pt x="0" y="509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32591" y="3114204"/>
            <a:ext cx="5090073" cy="5090073"/>
          </a:xfrm>
          <a:custGeom>
            <a:avLst/>
            <a:gdLst/>
            <a:ahLst/>
            <a:cxnLst/>
            <a:rect l="l" t="t" r="r" b="b"/>
            <a:pathLst>
              <a:path w="5090073" h="5090073">
                <a:moveTo>
                  <a:pt x="0" y="0"/>
                </a:moveTo>
                <a:lnTo>
                  <a:pt x="5090073" y="0"/>
                </a:lnTo>
                <a:lnTo>
                  <a:pt x="5090073" y="5090073"/>
                </a:lnTo>
                <a:lnTo>
                  <a:pt x="0" y="509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71600" y="-386597"/>
            <a:ext cx="4207041" cy="2997482"/>
          </a:xfrm>
          <a:custGeom>
            <a:avLst/>
            <a:gdLst/>
            <a:ahLst/>
            <a:cxnLst/>
            <a:rect l="l" t="t" r="r" b="b"/>
            <a:pathLst>
              <a:path w="7430839" h="3984787">
                <a:moveTo>
                  <a:pt x="0" y="0"/>
                </a:moveTo>
                <a:lnTo>
                  <a:pt x="7430839" y="0"/>
                </a:lnTo>
                <a:lnTo>
                  <a:pt x="7430839" y="3984787"/>
                </a:lnTo>
                <a:lnTo>
                  <a:pt x="0" y="398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8414" y="952500"/>
            <a:ext cx="1333116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Boston Angel" panose="020B0604020202020204" charset="0"/>
              </a:rPr>
              <a:t>Tantangan</a:t>
            </a:r>
            <a:r>
              <a:rPr lang="en-US" sz="7200" b="1" dirty="0">
                <a:solidFill>
                  <a:srgbClr val="002060"/>
                </a:solidFill>
                <a:latin typeface="Boston Angel" panose="020B060402020202020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Boston Angel" panose="020B0604020202020204" charset="0"/>
              </a:rPr>
              <a:t>Dalam</a:t>
            </a:r>
            <a:r>
              <a:rPr lang="en-US" sz="7200" b="1" dirty="0">
                <a:solidFill>
                  <a:srgbClr val="002060"/>
                </a:solidFill>
                <a:latin typeface="Boston Angel" panose="020B060402020202020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Boston Angel" panose="020B0604020202020204" charset="0"/>
              </a:rPr>
              <a:t>Pengembangan</a:t>
            </a:r>
            <a:r>
              <a:rPr lang="en-US" sz="7200" b="1" dirty="0">
                <a:solidFill>
                  <a:srgbClr val="002060"/>
                </a:solidFill>
                <a:latin typeface="Boston Angel" panose="020B0604020202020204" charset="0"/>
              </a:rPr>
              <a:t> VR dan AR</a:t>
            </a:r>
            <a:endParaRPr lang="en-US" sz="8800" dirty="0">
              <a:solidFill>
                <a:srgbClr val="002060"/>
              </a:solidFill>
              <a:latin typeface="Boston Angel" panose="020B060402020202020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926296" y="8661456"/>
            <a:ext cx="3192736" cy="2220993"/>
          </a:xfrm>
          <a:custGeom>
            <a:avLst/>
            <a:gdLst/>
            <a:ahLst/>
            <a:cxnLst/>
            <a:rect l="l" t="t" r="r" b="b"/>
            <a:pathLst>
              <a:path w="7430839" h="3984787">
                <a:moveTo>
                  <a:pt x="0" y="0"/>
                </a:moveTo>
                <a:lnTo>
                  <a:pt x="7430838" y="0"/>
                </a:lnTo>
                <a:lnTo>
                  <a:pt x="7430838" y="3984788"/>
                </a:lnTo>
                <a:lnTo>
                  <a:pt x="0" y="3984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3C5F9025-686C-483C-8776-BFE0E37D2257}"/>
              </a:ext>
            </a:extLst>
          </p:cNvPr>
          <p:cNvSpPr txBox="1"/>
          <p:nvPr/>
        </p:nvSpPr>
        <p:spPr>
          <a:xfrm>
            <a:off x="949612" y="4959612"/>
            <a:ext cx="4721518" cy="1190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Keterbatasan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Perangkat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Keras</a:t>
            </a:r>
            <a:endParaRPr lang="en-US" sz="4400" b="1" dirty="0">
              <a:solidFill>
                <a:srgbClr val="002060"/>
              </a:solidFill>
              <a:latin typeface="DM Sans" panose="020B060402020202020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AEA5DBD8-66EC-4AA8-8733-9F52DB3D2E0E}"/>
              </a:ext>
            </a:extLst>
          </p:cNvPr>
          <p:cNvSpPr txBox="1"/>
          <p:nvPr/>
        </p:nvSpPr>
        <p:spPr>
          <a:xfrm>
            <a:off x="6783239" y="4767521"/>
            <a:ext cx="4721518" cy="1783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Masalah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Latensi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dan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Kecepatan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Respons</a:t>
            </a:r>
            <a:endParaRPr lang="en-US" sz="4400" b="1" dirty="0">
              <a:solidFill>
                <a:srgbClr val="002060"/>
              </a:solidFill>
              <a:latin typeface="DM Sans" panose="020B0604020202020204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EB7D4D0-A8CD-47F6-8B09-2436B5FC9CB5}"/>
              </a:ext>
            </a:extLst>
          </p:cNvPr>
          <p:cNvSpPr txBox="1"/>
          <p:nvPr/>
        </p:nvSpPr>
        <p:spPr>
          <a:xfrm>
            <a:off x="12616870" y="4598893"/>
            <a:ext cx="4721518" cy="237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Keterbatasan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Dalam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Pengembangan</a:t>
            </a:r>
            <a:r>
              <a:rPr lang="en-US" sz="4400" b="1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DM Sans" panose="020B0604020202020204" charset="0"/>
              </a:rPr>
              <a:t>Konten</a:t>
            </a:r>
            <a:endParaRPr lang="en-US" sz="4400" b="1" dirty="0">
              <a:solidFill>
                <a:srgbClr val="002060"/>
              </a:solidFill>
              <a:latin typeface="DM San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AC90F-1750-471A-A239-5555DF5B2F27}"/>
              </a:ext>
            </a:extLst>
          </p:cNvPr>
          <p:cNvSpPr txBox="1"/>
          <p:nvPr/>
        </p:nvSpPr>
        <p:spPr>
          <a:xfrm>
            <a:off x="949612" y="8422838"/>
            <a:ext cx="15878789" cy="129266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sv-SE" sz="2800" dirty="0">
                <a:solidFill>
                  <a:srgbClr val="002060"/>
                </a:solidFill>
                <a:latin typeface="DM Sans" panose="020B0604020202020204" charset="0"/>
              </a:rPr>
              <a:t> Catatan :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Solusi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untuk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mengatasi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masalah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ini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melibatkan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peningkatan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kualitas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perangkat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,   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mengurangi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biaya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meningkatkan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kenyamanan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serta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adopsi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teknologi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pendukung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DM Sans" panose="020B0604020202020204" charset="0"/>
              </a:rPr>
              <a:t>seperti</a:t>
            </a:r>
            <a:r>
              <a:rPr lang="en-US" sz="2800" dirty="0">
                <a:solidFill>
                  <a:srgbClr val="002060"/>
                </a:solidFill>
                <a:latin typeface="DM Sans" panose="020B0604020202020204" charset="0"/>
              </a:rPr>
              <a:t> cloud computing dan AI.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5F9E3BC6-3DF6-4449-AECF-22EF82D8EC1A}"/>
              </a:ext>
            </a:extLst>
          </p:cNvPr>
          <p:cNvSpPr/>
          <p:nvPr/>
        </p:nvSpPr>
        <p:spPr>
          <a:xfrm>
            <a:off x="457200" y="55434"/>
            <a:ext cx="17373599" cy="9956006"/>
          </a:xfrm>
          <a:prstGeom prst="round2SameRect">
            <a:avLst/>
          </a:prstGeom>
          <a:solidFill>
            <a:srgbClr val="EDEB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10661" y="330994"/>
            <a:ext cx="1086667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1B1B62"/>
                </a:solidFill>
                <a:latin typeface="Boston Angel"/>
              </a:rPr>
              <a:t>Contoh</a:t>
            </a:r>
            <a:r>
              <a:rPr lang="en-US" sz="8000" dirty="0">
                <a:solidFill>
                  <a:srgbClr val="1B1B62"/>
                </a:solidFill>
                <a:latin typeface="Boston Angel"/>
              </a:rPr>
              <a:t> </a:t>
            </a:r>
            <a:r>
              <a:rPr lang="en-US" sz="8000" dirty="0" err="1">
                <a:solidFill>
                  <a:srgbClr val="1B1B62"/>
                </a:solidFill>
                <a:latin typeface="Boston Angel"/>
              </a:rPr>
              <a:t>Aplikasi</a:t>
            </a:r>
            <a:endParaRPr lang="en-US" sz="8000" dirty="0">
              <a:solidFill>
                <a:srgbClr val="1B1B62"/>
              </a:solidFill>
              <a:latin typeface="Boston Angel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1E02017-99A6-4C94-ADF5-D944BA922CB2}"/>
              </a:ext>
            </a:extLst>
          </p:cNvPr>
          <p:cNvSpPr/>
          <p:nvPr/>
        </p:nvSpPr>
        <p:spPr>
          <a:xfrm>
            <a:off x="1123339" y="1941494"/>
            <a:ext cx="7334861" cy="7164406"/>
          </a:xfrm>
          <a:prstGeom prst="roundRect">
            <a:avLst/>
          </a:prstGeom>
          <a:solidFill>
            <a:srgbClr val="F4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3" name="Title 10">
            <a:extLst>
              <a:ext uri="{FF2B5EF4-FFF2-40B4-BE49-F238E27FC236}">
                <a16:creationId xmlns:a16="http://schemas.microsoft.com/office/drawing/2014/main" id="{FD5AFD28-0CF5-4770-8C82-CBB007B87D6C}"/>
              </a:ext>
            </a:extLst>
          </p:cNvPr>
          <p:cNvSpPr txBox="1">
            <a:spLocks/>
          </p:cNvSpPr>
          <p:nvPr/>
        </p:nvSpPr>
        <p:spPr>
          <a:xfrm>
            <a:off x="2956977" y="2227777"/>
            <a:ext cx="3667583" cy="1161018"/>
          </a:xfrm>
          <a:prstGeom prst="rect">
            <a:avLst/>
          </a:prstGeom>
          <a:solidFill>
            <a:srgbClr val="F4F3EC"/>
          </a:solidFill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Boston Angel" panose="020B0604020202020204" charset="0"/>
              </a:rPr>
              <a:t>Virtual Reality (VR)</a:t>
            </a:r>
          </a:p>
        </p:txBody>
      </p:sp>
      <p:pic>
        <p:nvPicPr>
          <p:cNvPr id="3076" name="Picture 4" descr="Benefits of playing Beat Saber and how to improve the skill – ZyberVR">
            <a:extLst>
              <a:ext uri="{FF2B5EF4-FFF2-40B4-BE49-F238E27FC236}">
                <a16:creationId xmlns:a16="http://schemas.microsoft.com/office/drawing/2014/main" id="{2BF8C95D-BDB8-4048-B230-E1E2EF41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12" y="3121358"/>
            <a:ext cx="2979836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culus Venues on Meta Quest | Quest VR Games | Meta Store">
            <a:extLst>
              <a:ext uri="{FF2B5EF4-FFF2-40B4-BE49-F238E27FC236}">
                <a16:creationId xmlns:a16="http://schemas.microsoft.com/office/drawing/2014/main" id="{F4ADAD32-C6F9-4A80-BDC1-06206E0F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21" y="3221481"/>
            <a:ext cx="3985719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njelajah Bumi Secara Virtual dengan Google Earth Virtual Reality">
            <a:extLst>
              <a:ext uri="{FF2B5EF4-FFF2-40B4-BE49-F238E27FC236}">
                <a16:creationId xmlns:a16="http://schemas.microsoft.com/office/drawing/2014/main" id="{D7B2576C-AF31-4636-AE29-B3E8150B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09" y="5498100"/>
            <a:ext cx="458650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293747C-7C3A-4CE9-8A54-AD84993255E2}"/>
              </a:ext>
            </a:extLst>
          </p:cNvPr>
          <p:cNvSpPr/>
          <p:nvPr/>
        </p:nvSpPr>
        <p:spPr>
          <a:xfrm>
            <a:off x="9810139" y="2019300"/>
            <a:ext cx="7334861" cy="7164406"/>
          </a:xfrm>
          <a:prstGeom prst="roundRect">
            <a:avLst/>
          </a:prstGeom>
          <a:solidFill>
            <a:srgbClr val="F4F3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6" name="Title 10">
            <a:extLst>
              <a:ext uri="{FF2B5EF4-FFF2-40B4-BE49-F238E27FC236}">
                <a16:creationId xmlns:a16="http://schemas.microsoft.com/office/drawing/2014/main" id="{B8A83424-7135-4020-B78B-F96918CABDC7}"/>
              </a:ext>
            </a:extLst>
          </p:cNvPr>
          <p:cNvSpPr txBox="1">
            <a:spLocks/>
          </p:cNvSpPr>
          <p:nvPr/>
        </p:nvSpPr>
        <p:spPr>
          <a:xfrm>
            <a:off x="11310708" y="2227777"/>
            <a:ext cx="4333722" cy="1161018"/>
          </a:xfrm>
          <a:prstGeom prst="rect">
            <a:avLst/>
          </a:prstGeom>
          <a:solidFill>
            <a:srgbClr val="F4F3EC"/>
          </a:solidFill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Boston Angel" panose="020B0604020202020204" charset="0"/>
              </a:rPr>
              <a:t>Augmented Reality (AR)</a:t>
            </a:r>
          </a:p>
        </p:txBody>
      </p:sp>
      <p:pic>
        <p:nvPicPr>
          <p:cNvPr id="3082" name="Picture 10" descr="Pokémon GO">
            <a:extLst>
              <a:ext uri="{FF2B5EF4-FFF2-40B4-BE49-F238E27FC236}">
                <a16:creationId xmlns:a16="http://schemas.microsoft.com/office/drawing/2014/main" id="{9D5CFC18-68F2-4645-80A0-AB0A1276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775" y="3116406"/>
            <a:ext cx="3985719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kea Place: Aplikasi Pencari Furnitur Berbasis AR Kini Hadir di Android">
            <a:extLst>
              <a:ext uri="{FF2B5EF4-FFF2-40B4-BE49-F238E27FC236}">
                <a16:creationId xmlns:a16="http://schemas.microsoft.com/office/drawing/2014/main" id="{A07C6B0B-FEAE-4EA8-9FBB-27189AAA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540" y="5601503"/>
            <a:ext cx="3354094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Everything you need to know about Snapchat">
            <a:extLst>
              <a:ext uri="{FF2B5EF4-FFF2-40B4-BE49-F238E27FC236}">
                <a16:creationId xmlns:a16="http://schemas.microsoft.com/office/drawing/2014/main" id="{D95A876F-C7E6-4BE8-96A3-1F855849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283" y="5659682"/>
            <a:ext cx="330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4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0317" y="3294052"/>
            <a:ext cx="6747366" cy="423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7"/>
              </a:lnSpc>
            </a:pPr>
            <a:r>
              <a:rPr lang="en-US" sz="18821" dirty="0">
                <a:solidFill>
                  <a:srgbClr val="1B1B62"/>
                </a:solidFill>
                <a:latin typeface="Boston Angel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3922608" y="5494115"/>
            <a:ext cx="5535329" cy="5452299"/>
          </a:xfrm>
          <a:custGeom>
            <a:avLst/>
            <a:gdLst/>
            <a:ahLst/>
            <a:cxnLst/>
            <a:rect l="l" t="t" r="r" b="b"/>
            <a:pathLst>
              <a:path w="5535329" h="5452299">
                <a:moveTo>
                  <a:pt x="0" y="0"/>
                </a:moveTo>
                <a:lnTo>
                  <a:pt x="5535328" y="0"/>
                </a:lnTo>
                <a:lnTo>
                  <a:pt x="5535328" y="5452299"/>
                </a:lnTo>
                <a:lnTo>
                  <a:pt x="0" y="5452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38964" y="-1697449"/>
            <a:ext cx="5535329" cy="5452299"/>
          </a:xfrm>
          <a:custGeom>
            <a:avLst/>
            <a:gdLst/>
            <a:ahLst/>
            <a:cxnLst/>
            <a:rect l="l" t="t" r="r" b="b"/>
            <a:pathLst>
              <a:path w="5535329" h="5452299">
                <a:moveTo>
                  <a:pt x="0" y="0"/>
                </a:moveTo>
                <a:lnTo>
                  <a:pt x="5535328" y="0"/>
                </a:lnTo>
                <a:lnTo>
                  <a:pt x="5535328" y="5452298"/>
                </a:lnTo>
                <a:lnTo>
                  <a:pt x="0" y="5452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422</Words>
  <Application>Microsoft Office PowerPoint</Application>
  <PresentationFormat>Custom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DM Sans</vt:lpstr>
      <vt:lpstr>Arial</vt:lpstr>
      <vt:lpstr>Boston Angel</vt:lpstr>
      <vt:lpstr>Calibri</vt:lpstr>
      <vt:lpstr>Office Theme</vt:lpstr>
      <vt:lpstr>PowerPoint Presentation</vt:lpstr>
      <vt:lpstr>Virtual Reality (VR)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 Putu Amberlea Oka Rini</dc:creator>
  <cp:lastModifiedBy>Ni Putu Amberlea Oka Rini</cp:lastModifiedBy>
  <cp:revision>2</cp:revision>
  <dcterms:created xsi:type="dcterms:W3CDTF">2024-11-19T10:16:10Z</dcterms:created>
  <dcterms:modified xsi:type="dcterms:W3CDTF">2024-11-19T12:04:33Z</dcterms:modified>
</cp:coreProperties>
</file>